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Arimo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rdia New" panose="020B0304020202020204" pitchFamily="34" charset="-34"/>
      <p:regular r:id="rId9"/>
      <p:bold r:id="rId10"/>
      <p:italic r:id="rId11"/>
      <p:boldItalic r:id="rId12"/>
    </p:embeddedFont>
    <p:embeddedFont>
      <p:font typeface="Poppins Bold" panose="020B0604020202020204" charset="0"/>
      <p:regular r:id="rId13"/>
    </p:embeddedFont>
    <p:embeddedFont>
      <p:font typeface="Prompt Medium" panose="020B0604020202020204" charset="-34"/>
      <p:regular r:id="rId14"/>
    </p:embeddedFont>
    <p:embeddedFont>
      <p:font typeface="Sarabun Bold" panose="020B0604020202020204" charset="-34"/>
      <p:regular r:id="rId15"/>
    </p:embeddedFont>
    <p:embeddedFont>
      <p:font typeface="TH SarabunPSK" panose="020B0500040200020003" pitchFamily="34" charset="-34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1" d="100"/>
          <a:sy n="31" d="100"/>
        </p:scale>
        <p:origin x="2452" y="3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94" y="3647052"/>
            <a:ext cx="7695134" cy="3516376"/>
          </a:xfrm>
          <a:custGeom>
            <a:avLst/>
            <a:gdLst/>
            <a:ahLst/>
            <a:cxnLst/>
            <a:rect l="l" t="t" r="r" b="b"/>
            <a:pathLst>
              <a:path w="8101483" h="2922805">
                <a:moveTo>
                  <a:pt x="0" y="0"/>
                </a:moveTo>
                <a:lnTo>
                  <a:pt x="8101483" y="0"/>
                </a:lnTo>
                <a:lnTo>
                  <a:pt x="8101483" y="2922805"/>
                </a:lnTo>
                <a:lnTo>
                  <a:pt x="0" y="2922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 t="-39724" r="-7152" b="2457"/>
            </a:stretch>
          </a:blipFill>
        </p:spPr>
      </p:sp>
      <p:sp>
        <p:nvSpPr>
          <p:cNvPr id="3" name="Freeform 3"/>
          <p:cNvSpPr/>
          <p:nvPr/>
        </p:nvSpPr>
        <p:spPr>
          <a:xfrm rot="-5400000" flipH="1">
            <a:off x="-462062" y="373600"/>
            <a:ext cx="8441756" cy="7734419"/>
          </a:xfrm>
          <a:custGeom>
            <a:avLst/>
            <a:gdLst/>
            <a:ahLst/>
            <a:cxnLst/>
            <a:rect l="l" t="t" r="r" b="b"/>
            <a:pathLst>
              <a:path w="7560748" h="7560748">
                <a:moveTo>
                  <a:pt x="7560748" y="0"/>
                </a:moveTo>
                <a:lnTo>
                  <a:pt x="0" y="0"/>
                </a:lnTo>
                <a:lnTo>
                  <a:pt x="0" y="7560748"/>
                </a:lnTo>
                <a:lnTo>
                  <a:pt x="7560748" y="7560748"/>
                </a:lnTo>
                <a:lnTo>
                  <a:pt x="7560748" y="0"/>
                </a:lnTo>
                <a:close/>
              </a:path>
            </a:pathLst>
          </a:custGeom>
          <a:blipFill>
            <a:blip r:embed="rId4">
              <a:lum bright="-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 dirty="0"/>
          </a:p>
        </p:txBody>
      </p:sp>
      <p:grpSp>
        <p:nvGrpSpPr>
          <p:cNvPr id="4" name="Group 4"/>
          <p:cNvGrpSpPr/>
          <p:nvPr/>
        </p:nvGrpSpPr>
        <p:grpSpPr>
          <a:xfrm>
            <a:off x="-90495" y="6952665"/>
            <a:ext cx="7695134" cy="3796670"/>
            <a:chOff x="0" y="0"/>
            <a:chExt cx="5935982" cy="29807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35981" cy="2980785"/>
            </a:xfrm>
            <a:custGeom>
              <a:avLst/>
              <a:gdLst/>
              <a:ahLst/>
              <a:cxnLst/>
              <a:rect l="l" t="t" r="r" b="b"/>
              <a:pathLst>
                <a:path w="5935981" h="2980785">
                  <a:moveTo>
                    <a:pt x="0" y="0"/>
                  </a:moveTo>
                  <a:lnTo>
                    <a:pt x="5935981" y="0"/>
                  </a:lnTo>
                  <a:lnTo>
                    <a:pt x="5935981" y="2980785"/>
                  </a:lnTo>
                  <a:lnTo>
                    <a:pt x="0" y="2980785"/>
                  </a:lnTo>
                  <a:close/>
                </a:path>
              </a:pathLst>
            </a:custGeom>
            <a:solidFill>
              <a:srgbClr val="0A316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5935982" cy="2999835"/>
            </a:xfrm>
            <a:prstGeom prst="rect">
              <a:avLst/>
            </a:prstGeom>
          </p:spPr>
          <p:txBody>
            <a:bodyPr lIns="19543" tIns="19543" rIns="19543" bIns="19543" rtlCol="0" anchor="ctr"/>
            <a:lstStyle/>
            <a:p>
              <a:pPr algn="ctr">
                <a:lnSpc>
                  <a:spcPts val="754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-78129" y="5735308"/>
            <a:ext cx="4735743" cy="1864290"/>
          </a:xfrm>
          <a:custGeom>
            <a:avLst/>
            <a:gdLst/>
            <a:ahLst/>
            <a:cxnLst/>
            <a:rect l="l" t="t" r="r" b="b"/>
            <a:pathLst>
              <a:path w="4725160" h="1864290">
                <a:moveTo>
                  <a:pt x="4725160" y="0"/>
                </a:moveTo>
                <a:lnTo>
                  <a:pt x="0" y="0"/>
                </a:lnTo>
                <a:lnTo>
                  <a:pt x="0" y="1864290"/>
                </a:lnTo>
                <a:lnTo>
                  <a:pt x="4725160" y="1864290"/>
                </a:lnTo>
                <a:lnTo>
                  <a:pt x="472516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V="1">
            <a:off x="-20969" y="11694"/>
            <a:ext cx="1725694" cy="941354"/>
          </a:xfrm>
          <a:custGeom>
            <a:avLst/>
            <a:gdLst/>
            <a:ahLst/>
            <a:cxnLst/>
            <a:rect l="l" t="t" r="r" b="b"/>
            <a:pathLst>
              <a:path w="1962309" h="1598390">
                <a:moveTo>
                  <a:pt x="0" y="1598390"/>
                </a:moveTo>
                <a:lnTo>
                  <a:pt x="1962310" y="1598390"/>
                </a:lnTo>
                <a:lnTo>
                  <a:pt x="1962310" y="0"/>
                </a:lnTo>
                <a:lnTo>
                  <a:pt x="0" y="0"/>
                </a:lnTo>
                <a:lnTo>
                  <a:pt x="0" y="159839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7294" b="-59445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42330" y="-83122"/>
            <a:ext cx="1699159" cy="721693"/>
          </a:xfrm>
          <a:custGeom>
            <a:avLst/>
            <a:gdLst/>
            <a:ahLst/>
            <a:cxnLst/>
            <a:rect l="l" t="t" r="r" b="b"/>
            <a:pathLst>
              <a:path w="1699159" h="932413">
                <a:moveTo>
                  <a:pt x="0" y="0"/>
                </a:moveTo>
                <a:lnTo>
                  <a:pt x="1699159" y="0"/>
                </a:lnTo>
                <a:lnTo>
                  <a:pt x="1699159" y="932414"/>
                </a:lnTo>
                <a:lnTo>
                  <a:pt x="0" y="932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9198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0" y="10381285"/>
            <a:ext cx="2034461" cy="300421"/>
            <a:chOff x="0" y="0"/>
            <a:chExt cx="729105" cy="10766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29105" cy="107664"/>
            </a:xfrm>
            <a:custGeom>
              <a:avLst/>
              <a:gdLst/>
              <a:ahLst/>
              <a:cxnLst/>
              <a:rect l="l" t="t" r="r" b="b"/>
              <a:pathLst>
                <a:path w="729105" h="107664">
                  <a:moveTo>
                    <a:pt x="0" y="0"/>
                  </a:moveTo>
                  <a:lnTo>
                    <a:pt x="729105" y="0"/>
                  </a:lnTo>
                  <a:lnTo>
                    <a:pt x="729105" y="107664"/>
                  </a:lnTo>
                  <a:lnTo>
                    <a:pt x="0" y="107664"/>
                  </a:lnTo>
                  <a:close/>
                </a:path>
              </a:pathLst>
            </a:custGeom>
            <a:solidFill>
              <a:srgbClr val="0F67B1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729105" cy="1552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034461" y="10381285"/>
            <a:ext cx="5526287" cy="310715"/>
            <a:chOff x="0" y="0"/>
            <a:chExt cx="1980496" cy="11135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80496" cy="111353"/>
            </a:xfrm>
            <a:custGeom>
              <a:avLst/>
              <a:gdLst/>
              <a:ahLst/>
              <a:cxnLst/>
              <a:rect l="l" t="t" r="r" b="b"/>
              <a:pathLst>
                <a:path w="1980496" h="111353">
                  <a:moveTo>
                    <a:pt x="0" y="0"/>
                  </a:moveTo>
                  <a:lnTo>
                    <a:pt x="1980496" y="0"/>
                  </a:lnTo>
                  <a:lnTo>
                    <a:pt x="1980496" y="111353"/>
                  </a:lnTo>
                  <a:lnTo>
                    <a:pt x="0" y="111353"/>
                  </a:lnTo>
                  <a:close/>
                </a:path>
              </a:pathLst>
            </a:custGeom>
            <a:solidFill>
              <a:srgbClr val="7EBEF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980496" cy="1589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314060" y="9936000"/>
            <a:ext cx="1358918" cy="745706"/>
          </a:xfrm>
          <a:custGeom>
            <a:avLst/>
            <a:gdLst/>
            <a:ahLst/>
            <a:cxnLst/>
            <a:rect l="l" t="t" r="r" b="b"/>
            <a:pathLst>
              <a:path w="1358918" h="745706">
                <a:moveTo>
                  <a:pt x="0" y="0"/>
                </a:moveTo>
                <a:lnTo>
                  <a:pt x="1358919" y="0"/>
                </a:lnTo>
                <a:lnTo>
                  <a:pt x="1358919" y="745706"/>
                </a:lnTo>
                <a:lnTo>
                  <a:pt x="0" y="7457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1838777" y="7384680"/>
            <a:ext cx="5732554" cy="979176"/>
            <a:chOff x="0" y="0"/>
            <a:chExt cx="2149879" cy="35556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149879" cy="355566"/>
            </a:xfrm>
            <a:custGeom>
              <a:avLst/>
              <a:gdLst/>
              <a:ahLst/>
              <a:cxnLst/>
              <a:rect l="l" t="t" r="r" b="b"/>
              <a:pathLst>
                <a:path w="2149879" h="355566">
                  <a:moveTo>
                    <a:pt x="0" y="0"/>
                  </a:moveTo>
                  <a:lnTo>
                    <a:pt x="2149879" y="0"/>
                  </a:lnTo>
                  <a:lnTo>
                    <a:pt x="2149879" y="355566"/>
                  </a:lnTo>
                  <a:lnTo>
                    <a:pt x="0" y="35556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2149879" cy="403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ใใใ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3155265" y="329080"/>
            <a:ext cx="1569895" cy="1578335"/>
          </a:xfrm>
          <a:custGeom>
            <a:avLst/>
            <a:gdLst/>
            <a:ahLst/>
            <a:cxnLst/>
            <a:rect l="l" t="t" r="r" b="b"/>
            <a:pathLst>
              <a:path w="1569895" h="1578335">
                <a:moveTo>
                  <a:pt x="0" y="0"/>
                </a:moveTo>
                <a:lnTo>
                  <a:pt x="1569895" y="0"/>
                </a:lnTo>
                <a:lnTo>
                  <a:pt x="1569895" y="1578335"/>
                </a:lnTo>
                <a:lnTo>
                  <a:pt x="0" y="157833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158510" y="2039420"/>
            <a:ext cx="5731933" cy="180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3"/>
              </a:lnSpc>
            </a:pPr>
            <a:r>
              <a:rPr lang="en-US" sz="4000" b="1" dirty="0">
                <a:solidFill>
                  <a:srgbClr val="002C86"/>
                </a:solidFill>
                <a:latin typeface="TH SarabunPSK" panose="020B0500040200020003" pitchFamily="34" charset="-34"/>
                <a:ea typeface="Sarabun Bold"/>
                <a:cs typeface="TH SarabunPSK" panose="020B0500040200020003" pitchFamily="34" charset="-34"/>
                <a:sym typeface="Sarabun Bold"/>
              </a:rPr>
              <a:t>รายงานการประเมินตนเอง </a:t>
            </a:r>
          </a:p>
          <a:p>
            <a:pPr algn="ctr">
              <a:lnSpc>
                <a:spcPts val="3773"/>
              </a:lnSpc>
            </a:pPr>
            <a:r>
              <a:rPr lang="en-US" sz="4000" b="1" dirty="0">
                <a:solidFill>
                  <a:srgbClr val="002C86"/>
                </a:solidFill>
                <a:latin typeface="TH SarabunPSK" panose="020B0500040200020003" pitchFamily="34" charset="-34"/>
                <a:ea typeface="Sarabun Bold"/>
                <a:cs typeface="TH SarabunPSK" panose="020B0500040200020003" pitchFamily="34" charset="-34"/>
                <a:sym typeface="Sarabun Bold"/>
              </a:rPr>
              <a:t>กลุ่มสาระการเรียนรู้</a:t>
            </a:r>
          </a:p>
          <a:p>
            <a:pPr algn="ctr">
              <a:lnSpc>
                <a:spcPts val="3107"/>
              </a:lnSpc>
            </a:pPr>
            <a:r>
              <a:rPr lang="en-US" sz="4000" b="1" dirty="0">
                <a:solidFill>
                  <a:srgbClr val="002C86"/>
                </a:solidFill>
                <a:latin typeface="TH SarabunPSK" panose="020B0500040200020003" pitchFamily="34" charset="-34"/>
                <a:ea typeface="Sarabun Bold"/>
                <a:cs typeface="TH SarabunPSK" panose="020B0500040200020003" pitchFamily="34" charset="-34"/>
                <a:sym typeface="Sarabun Bold"/>
              </a:rPr>
              <a:t>(Self Assessment Report)</a:t>
            </a:r>
          </a:p>
          <a:p>
            <a:pPr algn="ctr">
              <a:lnSpc>
                <a:spcPts val="3107"/>
              </a:lnSpc>
            </a:pPr>
            <a:r>
              <a:rPr lang="en-US" sz="4000" b="1" dirty="0">
                <a:solidFill>
                  <a:srgbClr val="002C86"/>
                </a:solidFill>
                <a:latin typeface="TH SarabunPSK" panose="020B0500040200020003" pitchFamily="34" charset="-34"/>
                <a:ea typeface="Sarabun Bold"/>
                <a:cs typeface="TH SarabunPSK" panose="020B0500040200020003" pitchFamily="34" charset="-34"/>
                <a:sym typeface="Sarabun Bold"/>
              </a:rPr>
              <a:t> ป</a:t>
            </a:r>
            <a:r>
              <a:rPr lang="th-TH" sz="4000" b="1" dirty="0">
                <a:solidFill>
                  <a:srgbClr val="002C86"/>
                </a:solidFill>
                <a:latin typeface="TH SarabunPSK" panose="020B0500040200020003" pitchFamily="34" charset="-34"/>
                <a:ea typeface="Sarabun Bold"/>
                <a:cs typeface="TH SarabunPSK" panose="020B0500040200020003" pitchFamily="34" charset="-34"/>
                <a:sym typeface="Sarabun Bold"/>
              </a:rPr>
              <a:t>ระจำปีการศึกษา</a:t>
            </a:r>
            <a:r>
              <a:rPr lang="en-US" sz="4000" b="1" dirty="0">
                <a:solidFill>
                  <a:srgbClr val="002C86"/>
                </a:solidFill>
                <a:latin typeface="TH SarabunPSK" panose="020B0500040200020003" pitchFamily="34" charset="-34"/>
                <a:ea typeface="Sarabun Bold"/>
                <a:cs typeface="TH SarabunPSK" panose="020B0500040200020003" pitchFamily="34" charset="-34"/>
                <a:sym typeface="Sarabun Bold"/>
              </a:rPr>
              <a:t> 2567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034461" y="7678806"/>
            <a:ext cx="5141025" cy="465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1"/>
              </a:lnSpc>
            </a:pPr>
            <a:r>
              <a:rPr lang="en-US" sz="3600" b="1" dirty="0">
                <a:solidFill>
                  <a:srgbClr val="023773"/>
                </a:solidFill>
                <a:latin typeface="TH SarabunPSK" panose="020B0500040200020003" pitchFamily="34" charset="-34"/>
                <a:ea typeface="Prompt Medium"/>
                <a:cs typeface="TH SarabunPSK" panose="020B0500040200020003" pitchFamily="34" charset="-34"/>
                <a:sym typeface="Prompt Medium"/>
              </a:rPr>
              <a:t>กลุ่มสาระการเรียนรู้................................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15836" y="8805125"/>
            <a:ext cx="6295633" cy="1095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th-TH" sz="2800" b="1" dirty="0">
                <a:solidFill>
                  <a:srgbClr val="FFFFFF"/>
                </a:solidFill>
                <a:latin typeface="TH SarabunPSK" panose="020B0500040200020003" pitchFamily="34" charset="-34"/>
                <a:ea typeface="Poppins Bold"/>
                <a:cs typeface="TH SarabunPSK" panose="020B0500040200020003" pitchFamily="34" charset="-34"/>
                <a:sym typeface="Poppins Bold"/>
              </a:rPr>
              <a:t>โรงเรียนลาดยาววิทยาคม</a:t>
            </a:r>
            <a:endParaRPr lang="en-US" sz="2800" b="1" dirty="0">
              <a:solidFill>
                <a:srgbClr val="FFFFFF"/>
              </a:solidFill>
              <a:latin typeface="TH SarabunPSK" panose="020B0500040200020003" pitchFamily="34" charset="-34"/>
              <a:ea typeface="Poppins Bold"/>
              <a:cs typeface="TH SarabunPSK" panose="020B0500040200020003" pitchFamily="34" charset="-34"/>
              <a:sym typeface="Poppins Bold"/>
            </a:endParaRPr>
          </a:p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th-TH" sz="2800" b="1" dirty="0">
                <a:solidFill>
                  <a:srgbClr val="FFFFFF"/>
                </a:solidFill>
                <a:latin typeface="TH SarabunPSK" panose="020B0500040200020003" pitchFamily="34" charset="-34"/>
                <a:ea typeface="Poppins Bold"/>
                <a:cs typeface="TH SarabunPSK" panose="020B0500040200020003" pitchFamily="34" charset="-34"/>
                <a:sym typeface="Poppins Bold"/>
              </a:rPr>
              <a:t>สำนักงานเขตพื้นที่การศึกษามัธยมศึกษานครสวรรค์</a:t>
            </a:r>
            <a:endParaRPr lang="en-US" sz="2800" b="1" dirty="0">
              <a:solidFill>
                <a:srgbClr val="FFFFFF"/>
              </a:solidFill>
              <a:latin typeface="TH SarabunPSK" panose="020B0500040200020003" pitchFamily="34" charset="-34"/>
              <a:ea typeface="Poppins Bold"/>
              <a:cs typeface="TH SarabunPSK" panose="020B0500040200020003" pitchFamily="34" charset="-34"/>
              <a:sym typeface="Poppins Bold"/>
            </a:endParaRPr>
          </a:p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th-TH" sz="2800" b="1" dirty="0">
                <a:solidFill>
                  <a:srgbClr val="FFFFFF"/>
                </a:solidFill>
                <a:latin typeface="TH SarabunPSK" panose="020B0500040200020003" pitchFamily="34" charset="-34"/>
                <a:ea typeface="Poppins Bold"/>
                <a:cs typeface="TH SarabunPSK" panose="020B0500040200020003" pitchFamily="34" charset="-34"/>
                <a:sym typeface="Poppins Bold"/>
              </a:rPr>
              <a:t>กระทรวงศึกษาธิการ</a:t>
            </a:r>
            <a:endParaRPr lang="en-US" sz="2800" b="1" dirty="0">
              <a:solidFill>
                <a:srgbClr val="FFFFFF"/>
              </a:solidFill>
              <a:latin typeface="TH SarabunPSK" panose="020B0500040200020003" pitchFamily="34" charset="-34"/>
              <a:ea typeface="Poppins Bold"/>
              <a:cs typeface="TH SarabunPSK" panose="020B0500040200020003" pitchFamily="34" charset="-34"/>
              <a:sym typeface="Poppins Bold"/>
            </a:endParaRPr>
          </a:p>
        </p:txBody>
      </p:sp>
      <p:sp>
        <p:nvSpPr>
          <p:cNvPr id="51" name="วงรี 50">
            <a:extLst>
              <a:ext uri="{FF2B5EF4-FFF2-40B4-BE49-F238E27FC236}">
                <a16:creationId xmlns:a16="http://schemas.microsoft.com/office/drawing/2014/main" id="{3241BCC7-732A-49CA-A2C7-165117FCAB48}"/>
              </a:ext>
            </a:extLst>
          </p:cNvPr>
          <p:cNvSpPr/>
          <p:nvPr/>
        </p:nvSpPr>
        <p:spPr>
          <a:xfrm>
            <a:off x="4433216" y="3653496"/>
            <a:ext cx="3189322" cy="32061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/>
              <a:t>ใส่ภาพกิจกรรม</a:t>
            </a:r>
            <a:endParaRPr lang="th-TH" dirty="0"/>
          </a:p>
        </p:txBody>
      </p:sp>
      <p:sp>
        <p:nvSpPr>
          <p:cNvPr id="52" name="วงรี 51">
            <a:extLst>
              <a:ext uri="{FF2B5EF4-FFF2-40B4-BE49-F238E27FC236}">
                <a16:creationId xmlns:a16="http://schemas.microsoft.com/office/drawing/2014/main" id="{695BFB04-8347-4A6C-8F37-934CF3DDC017}"/>
              </a:ext>
            </a:extLst>
          </p:cNvPr>
          <p:cNvSpPr/>
          <p:nvPr/>
        </p:nvSpPr>
        <p:spPr>
          <a:xfrm>
            <a:off x="3486384" y="5502010"/>
            <a:ext cx="1583720" cy="156983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ใส่ภาพกิจกรรม</a:t>
            </a:r>
          </a:p>
        </p:txBody>
      </p:sp>
      <p:sp>
        <p:nvSpPr>
          <p:cNvPr id="53" name="Freeform 32">
            <a:extLst>
              <a:ext uri="{FF2B5EF4-FFF2-40B4-BE49-F238E27FC236}">
                <a16:creationId xmlns:a16="http://schemas.microsoft.com/office/drawing/2014/main" id="{839811D0-C63D-4935-B235-4F7F68811280}"/>
              </a:ext>
            </a:extLst>
          </p:cNvPr>
          <p:cNvSpPr/>
          <p:nvPr/>
        </p:nvSpPr>
        <p:spPr>
          <a:xfrm rot="16200000" flipV="1">
            <a:off x="-1192876" y="1398538"/>
            <a:ext cx="4683385" cy="2451301"/>
          </a:xfrm>
          <a:custGeom>
            <a:avLst/>
            <a:gdLst/>
            <a:ahLst/>
            <a:cxnLst/>
            <a:rect l="l" t="t" r="r" b="b"/>
            <a:pathLst>
              <a:path w="4357946" h="3549745">
                <a:moveTo>
                  <a:pt x="0" y="3549746"/>
                </a:moveTo>
                <a:lnTo>
                  <a:pt x="4357946" y="3549746"/>
                </a:lnTo>
                <a:lnTo>
                  <a:pt x="4357946" y="0"/>
                </a:lnTo>
                <a:lnTo>
                  <a:pt x="0" y="0"/>
                </a:lnTo>
                <a:lnTo>
                  <a:pt x="0" y="354974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7307" t="-5803" r="1049" b="-139658"/>
            </a:stretch>
          </a:blipFill>
        </p:spPr>
      </p:sp>
      <p:sp>
        <p:nvSpPr>
          <p:cNvPr id="32" name="Freeform 32"/>
          <p:cNvSpPr/>
          <p:nvPr/>
        </p:nvSpPr>
        <p:spPr>
          <a:xfrm rot="5400000" flipV="1">
            <a:off x="4030244" y="1092250"/>
            <a:ext cx="4683389" cy="2527560"/>
          </a:xfrm>
          <a:custGeom>
            <a:avLst/>
            <a:gdLst/>
            <a:ahLst/>
            <a:cxnLst/>
            <a:rect l="l" t="t" r="r" b="b"/>
            <a:pathLst>
              <a:path w="4357946" h="3549745">
                <a:moveTo>
                  <a:pt x="0" y="3549746"/>
                </a:moveTo>
                <a:lnTo>
                  <a:pt x="4357946" y="3549746"/>
                </a:lnTo>
                <a:lnTo>
                  <a:pt x="4357946" y="0"/>
                </a:lnTo>
                <a:lnTo>
                  <a:pt x="0" y="0"/>
                </a:lnTo>
                <a:lnTo>
                  <a:pt x="0" y="354974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92568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0" y="-19230"/>
            <a:ext cx="7560000" cy="7560000"/>
          </a:xfrm>
          <a:custGeom>
            <a:avLst/>
            <a:gdLst/>
            <a:ahLst/>
            <a:cxnLst/>
            <a:rect l="l" t="t" r="r" b="b"/>
            <a:pathLst>
              <a:path w="7560000" h="7560000">
                <a:moveTo>
                  <a:pt x="7560000" y="0"/>
                </a:moveTo>
                <a:lnTo>
                  <a:pt x="0" y="0"/>
                </a:lnTo>
                <a:lnTo>
                  <a:pt x="0" y="7560000"/>
                </a:lnTo>
                <a:lnTo>
                  <a:pt x="7560000" y="7560000"/>
                </a:lnTo>
                <a:lnTo>
                  <a:pt x="7560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6895330"/>
            <a:ext cx="7560000" cy="3485955"/>
            <a:chOff x="0" y="0"/>
            <a:chExt cx="5935394" cy="27368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35394" cy="2736841"/>
            </a:xfrm>
            <a:custGeom>
              <a:avLst/>
              <a:gdLst/>
              <a:ahLst/>
              <a:cxnLst/>
              <a:rect l="l" t="t" r="r" b="b"/>
              <a:pathLst>
                <a:path w="5935394" h="2736841">
                  <a:moveTo>
                    <a:pt x="0" y="0"/>
                  </a:moveTo>
                  <a:lnTo>
                    <a:pt x="5935394" y="0"/>
                  </a:lnTo>
                  <a:lnTo>
                    <a:pt x="5935394" y="2736841"/>
                  </a:lnTo>
                  <a:lnTo>
                    <a:pt x="0" y="2736841"/>
                  </a:lnTo>
                  <a:close/>
                </a:path>
              </a:pathLst>
            </a:custGeom>
            <a:solidFill>
              <a:srgbClr val="0A316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935394" cy="2755891"/>
            </a:xfrm>
            <a:prstGeom prst="rect">
              <a:avLst/>
            </a:prstGeom>
          </p:spPr>
          <p:txBody>
            <a:bodyPr lIns="19543" tIns="19543" rIns="19543" bIns="19543" rtlCol="0" anchor="ctr"/>
            <a:lstStyle/>
            <a:p>
              <a:pPr algn="ctr">
                <a:lnSpc>
                  <a:spcPts val="75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937337" y="5567438"/>
            <a:ext cx="4622663" cy="1823851"/>
          </a:xfrm>
          <a:custGeom>
            <a:avLst/>
            <a:gdLst/>
            <a:ahLst/>
            <a:cxnLst/>
            <a:rect l="l" t="t" r="r" b="b"/>
            <a:pathLst>
              <a:path w="4622663" h="1823851">
                <a:moveTo>
                  <a:pt x="0" y="0"/>
                </a:moveTo>
                <a:lnTo>
                  <a:pt x="4622663" y="0"/>
                </a:lnTo>
                <a:lnTo>
                  <a:pt x="4622663" y="1823850"/>
                </a:lnTo>
                <a:lnTo>
                  <a:pt x="0" y="1823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10381285"/>
            <a:ext cx="7560000" cy="285112"/>
            <a:chOff x="0" y="0"/>
            <a:chExt cx="2709333" cy="1021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3" cy="102178"/>
            </a:xfrm>
            <a:custGeom>
              <a:avLst/>
              <a:gdLst/>
              <a:ahLst/>
              <a:cxnLst/>
              <a:rect l="l" t="t" r="r" b="b"/>
              <a:pathLst>
                <a:path w="2709333" h="102178">
                  <a:moveTo>
                    <a:pt x="0" y="0"/>
                  </a:moveTo>
                  <a:lnTo>
                    <a:pt x="2709333" y="0"/>
                  </a:lnTo>
                  <a:lnTo>
                    <a:pt x="2709333" y="102178"/>
                  </a:lnTo>
                  <a:lnTo>
                    <a:pt x="0" y="102178"/>
                  </a:lnTo>
                  <a:close/>
                </a:path>
              </a:pathLst>
            </a:custGeom>
            <a:solidFill>
              <a:srgbClr val="7EBEF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709333" cy="149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45387" y="8464733"/>
            <a:ext cx="24099" cy="220744"/>
            <a:chOff x="0" y="0"/>
            <a:chExt cx="17068" cy="15633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068" cy="156338"/>
            </a:xfrm>
            <a:custGeom>
              <a:avLst/>
              <a:gdLst/>
              <a:ahLst/>
              <a:cxnLst/>
              <a:rect l="l" t="t" r="r" b="b"/>
              <a:pathLst>
                <a:path w="17068" h="156338">
                  <a:moveTo>
                    <a:pt x="0" y="0"/>
                  </a:moveTo>
                  <a:lnTo>
                    <a:pt x="17068" y="0"/>
                  </a:lnTo>
                  <a:lnTo>
                    <a:pt x="17068" y="156338"/>
                  </a:lnTo>
                  <a:lnTo>
                    <a:pt x="0" y="156338"/>
                  </a:lnTo>
                  <a:close/>
                </a:path>
              </a:pathLst>
            </a:custGeom>
            <a:solidFill>
              <a:srgbClr val="02377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7068" cy="203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427099" y="9212996"/>
            <a:ext cx="3828780" cy="279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1"/>
              </a:lnSpc>
            </a:pPr>
            <a:r>
              <a:rPr lang="en-US" sz="1687" b="1">
                <a:solidFill>
                  <a:srgbClr val="023773"/>
                </a:solidFill>
                <a:latin typeface="Prompt Medium"/>
                <a:ea typeface="Prompt Medium"/>
                <a:cs typeface="Prompt Medium"/>
                <a:sym typeface="Prompt Medium"/>
              </a:rPr>
              <a:t>GRAPHIC AND MULTIMEDIA DESIGN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30036" y="8388495"/>
            <a:ext cx="990432" cy="335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49" b="1">
                <a:solidFill>
                  <a:srgbClr val="023773"/>
                </a:solidFill>
                <a:latin typeface="Prompt Medium"/>
                <a:ea typeface="Prompt Medium"/>
                <a:cs typeface="Prompt Medium"/>
                <a:sym typeface="Prompt Medium"/>
              </a:rPr>
              <a:t>จัดทำโดย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46</Words>
  <Application>Microsoft Office PowerPoint</Application>
  <PresentationFormat>กำหนดเอง</PresentationFormat>
  <Paragraphs>13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11" baseType="lpstr">
      <vt:lpstr>TH SarabunPSK</vt:lpstr>
      <vt:lpstr>Calibri</vt:lpstr>
      <vt:lpstr>Arial</vt:lpstr>
      <vt:lpstr>Cordia New</vt:lpstr>
      <vt:lpstr>Prompt Medium</vt:lpstr>
      <vt:lpstr>Sarabun Bold</vt:lpstr>
      <vt:lpstr>Arimo</vt:lpstr>
      <vt:lpstr>Poppins Bold</vt:lpstr>
      <vt:lpstr>Office Theme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ปกSAr</dc:title>
  <dc:creator>Admin</dc:creator>
  <cp:lastModifiedBy>Admin</cp:lastModifiedBy>
  <cp:revision>7</cp:revision>
  <dcterms:created xsi:type="dcterms:W3CDTF">2006-08-16T00:00:00Z</dcterms:created>
  <dcterms:modified xsi:type="dcterms:W3CDTF">2025-03-06T04:31:44Z</dcterms:modified>
  <dc:identifier>DAGg6Wgey-o</dc:identifier>
</cp:coreProperties>
</file>